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1" r:id="rId7"/>
    <p:sldId id="260" r:id="rId8"/>
    <p:sldId id="262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92" autoAdjust="0"/>
    <p:restoredTop sz="94660"/>
  </p:normalViewPr>
  <p:slideViewPr>
    <p:cSldViewPr>
      <p:cViewPr varScale="1">
        <p:scale>
          <a:sx n="87" d="100"/>
          <a:sy n="87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1CB19-19AB-425C-ACB6-2273B89FF194}" type="datetimeFigureOut">
              <a:rPr lang="es-ES" smtClean="0"/>
              <a:pPr/>
              <a:t>19/11/2012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08060-9899-46F2-BE42-CE934AA2CAD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2408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08060-9899-46F2-BE42-CE934AA2CADA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08060-9899-46F2-BE42-CE934AA2CADA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08060-9899-46F2-BE42-CE934AA2CADA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08060-9899-46F2-BE42-CE934AA2CADA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ATRAS.jpg">
            <a:hlinkClick r:id="" action="ppaction://hlinkshowjump?jump=previousslide"/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3356992"/>
            <a:ext cx="292586" cy="302024"/>
          </a:xfrm>
          <a:prstGeom prst="rect">
            <a:avLst/>
          </a:prstGeom>
        </p:spPr>
      </p:pic>
      <p:pic>
        <p:nvPicPr>
          <p:cNvPr id="8" name="7 Imagen" descr="ADELANTE.jpg">
            <a:hlinkClick r:id="" action="ppaction://hlinkshowjump?jump=nextslide"/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676456" y="3356992"/>
            <a:ext cx="292586" cy="302024"/>
          </a:xfrm>
          <a:prstGeom prst="rect">
            <a:avLst/>
          </a:prstGeom>
        </p:spPr>
      </p:pic>
      <p:pic>
        <p:nvPicPr>
          <p:cNvPr id="9" name="8 Imagen" descr="FILOSOFIA PAS.jpg"/>
          <p:cNvPicPr>
            <a:picLocks noChangeAspect="1"/>
          </p:cNvPicPr>
          <p:nvPr userDrawn="1"/>
        </p:nvPicPr>
        <p:blipFill>
          <a:blip r:embed="rId4" cstate="print"/>
          <a:srcRect b="9824"/>
          <a:stretch>
            <a:fillRect/>
          </a:stretch>
        </p:blipFill>
        <p:spPr>
          <a:xfrm>
            <a:off x="8429652" y="928670"/>
            <a:ext cx="571504" cy="57377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encabezadoplaza3.jp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" y="0"/>
            <a:ext cx="9144001" cy="10058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FILOSOFIA P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8860" y="1522520"/>
            <a:ext cx="4214842" cy="4692562"/>
          </a:xfrm>
          <a:prstGeom prst="rect">
            <a:avLst/>
          </a:prstGeom>
        </p:spPr>
      </p:pic>
      <p:pic>
        <p:nvPicPr>
          <p:cNvPr id="3" name="2 Imagen" descr="DSC0143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72264" y="4143380"/>
            <a:ext cx="2024077" cy="15180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11 Conector recto"/>
          <p:cNvCxnSpPr/>
          <p:nvPr/>
        </p:nvCxnSpPr>
        <p:spPr>
          <a:xfrm rot="5400000" flipH="1" flipV="1">
            <a:off x="4071140" y="4714090"/>
            <a:ext cx="1000131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Elipse"/>
          <p:cNvSpPr/>
          <p:nvPr/>
        </p:nvSpPr>
        <p:spPr>
          <a:xfrm>
            <a:off x="2643174" y="2714620"/>
            <a:ext cx="3929090" cy="1785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286116" y="3077174"/>
            <a:ext cx="26575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ORNATO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7" name="6 Conector recto"/>
          <p:cNvCxnSpPr/>
          <p:nvPr/>
        </p:nvCxnSpPr>
        <p:spPr>
          <a:xfrm flipV="1">
            <a:off x="6429388" y="3071810"/>
            <a:ext cx="1000132" cy="71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6286512" y="4214818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 flipH="1" flipV="1">
            <a:off x="4162025" y="2445933"/>
            <a:ext cx="8215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2071702" y="3000372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2071702" y="4214818"/>
            <a:ext cx="85725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3357554" y="1428736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Rectángulo redondeado"/>
          <p:cNvSpPr/>
          <p:nvPr/>
        </p:nvSpPr>
        <p:spPr>
          <a:xfrm>
            <a:off x="285752" y="2428868"/>
            <a:ext cx="185738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Rectángulo redondeado"/>
          <p:cNvSpPr/>
          <p:nvPr/>
        </p:nvSpPr>
        <p:spPr>
          <a:xfrm>
            <a:off x="285752" y="3929066"/>
            <a:ext cx="1785950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 redondeado"/>
          <p:cNvSpPr/>
          <p:nvPr/>
        </p:nvSpPr>
        <p:spPr>
          <a:xfrm>
            <a:off x="7072330" y="2428868"/>
            <a:ext cx="1785950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 redondeado"/>
          <p:cNvSpPr/>
          <p:nvPr/>
        </p:nvSpPr>
        <p:spPr>
          <a:xfrm>
            <a:off x="7358082" y="4000504"/>
            <a:ext cx="1428760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 redondeado"/>
          <p:cNvSpPr/>
          <p:nvPr/>
        </p:nvSpPr>
        <p:spPr>
          <a:xfrm>
            <a:off x="3643306" y="5143513"/>
            <a:ext cx="192882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>
            <a:off x="500066" y="2428868"/>
            <a:ext cx="135732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Puestos Limpios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39" name="38 Rectángulo"/>
          <p:cNvSpPr/>
          <p:nvPr/>
        </p:nvSpPr>
        <p:spPr>
          <a:xfrm>
            <a:off x="357190" y="3929066"/>
            <a:ext cx="178595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Servicio al Cliente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3714744" y="5214951"/>
            <a:ext cx="178595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Espacio Público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3286116" y="1548458"/>
            <a:ext cx="264320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 smtClean="0">
                <a:solidFill>
                  <a:schemeClr val="bg1"/>
                </a:solidFill>
              </a:rPr>
              <a:t>Cultura Plaza 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7072330" y="2500306"/>
            <a:ext cx="18573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Presentación Personal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7286644" y="4071942"/>
            <a:ext cx="15716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Pintura de  Puestos</a:t>
            </a:r>
            <a:endParaRPr lang="es-E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Rectángulo"/>
          <p:cNvSpPr/>
          <p:nvPr/>
        </p:nvSpPr>
        <p:spPr>
          <a:xfrm>
            <a:off x="7715272" y="5572140"/>
            <a:ext cx="1214446" cy="12858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3143240" y="1109947"/>
            <a:ext cx="266951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00B050"/>
                </a:solidFill>
              </a:rPr>
              <a:t>FILOSOFÍA PAS</a:t>
            </a:r>
            <a:endParaRPr lang="es-ES" sz="3200" b="1" dirty="0">
              <a:solidFill>
                <a:srgbClr val="00B050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2038641"/>
            <a:ext cx="214314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Sociabilización</a:t>
            </a:r>
            <a:r>
              <a:rPr lang="es-E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s-E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786314" y="2071678"/>
            <a:ext cx="157163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El Cambio</a:t>
            </a:r>
          </a:p>
          <a:p>
            <a:pPr algn="ctr"/>
            <a:endParaRPr lang="es-ES" sz="2400" b="1" dirty="0"/>
          </a:p>
        </p:txBody>
      </p:sp>
      <p:sp>
        <p:nvSpPr>
          <p:cNvPr id="11" name="10 Rectángulo"/>
          <p:cNvSpPr/>
          <p:nvPr/>
        </p:nvSpPr>
        <p:spPr>
          <a:xfrm>
            <a:off x="2786050" y="2038641"/>
            <a:ext cx="157163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/>
        </p:nvSpPr>
        <p:spPr>
          <a:xfrm>
            <a:off x="6715140" y="2038641"/>
            <a:ext cx="185738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594453" y="2934298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594453" y="2934298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2643174" y="2110079"/>
            <a:ext cx="178595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Ejecución</a:t>
            </a:r>
            <a:endParaRPr lang="es-E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6572264" y="2038641"/>
            <a:ext cx="214314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Beneficios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928794" y="3214686"/>
            <a:ext cx="5357851" cy="523220"/>
          </a:xfrm>
          <a:prstGeom prst="rect">
            <a:avLst/>
          </a:prstGeom>
          <a:solidFill>
            <a:srgbClr val="0070C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 smtClean="0">
                <a:solidFill>
                  <a:schemeClr val="bg1"/>
                </a:solidFill>
              </a:rPr>
              <a:t>Herramientas de Mejoramiento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1785918" y="4396095"/>
            <a:ext cx="5570372" cy="461665"/>
          </a:xfrm>
          <a:prstGeom prst="rect">
            <a:avLst/>
          </a:prstGeom>
          <a:solidFill>
            <a:srgbClr val="FF0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Cada Comerciante Puede hacer su aporte  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24" name="23 Elipse"/>
          <p:cNvSpPr/>
          <p:nvPr/>
        </p:nvSpPr>
        <p:spPr>
          <a:xfrm>
            <a:off x="214282" y="5500702"/>
            <a:ext cx="2143140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Ambiente de Trabajo Sano</a:t>
            </a:r>
            <a:endParaRPr lang="es-ES" dirty="0"/>
          </a:p>
        </p:txBody>
      </p:sp>
      <p:sp>
        <p:nvSpPr>
          <p:cNvPr id="25" name="24 Elipse"/>
          <p:cNvSpPr/>
          <p:nvPr/>
        </p:nvSpPr>
        <p:spPr>
          <a:xfrm>
            <a:off x="2571736" y="5500702"/>
            <a:ext cx="2000264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Competencia Leal</a:t>
            </a:r>
            <a:endParaRPr lang="es-ES" dirty="0"/>
          </a:p>
        </p:txBody>
      </p:sp>
      <p:sp>
        <p:nvSpPr>
          <p:cNvPr id="26" name="25 Elipse"/>
          <p:cNvSpPr/>
          <p:nvPr/>
        </p:nvSpPr>
        <p:spPr>
          <a:xfrm>
            <a:off x="4786314" y="5500702"/>
            <a:ext cx="192882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Altos Niveles de Servicios </a:t>
            </a:r>
            <a:endParaRPr lang="es-ES" dirty="0"/>
          </a:p>
        </p:txBody>
      </p:sp>
      <p:sp>
        <p:nvSpPr>
          <p:cNvPr id="27" name="26 Elipse"/>
          <p:cNvSpPr/>
          <p:nvPr/>
        </p:nvSpPr>
        <p:spPr>
          <a:xfrm>
            <a:off x="6858016" y="5500702"/>
            <a:ext cx="2000264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Clientes Satisfechos</a:t>
            </a:r>
            <a:endParaRPr lang="es-ES" dirty="0"/>
          </a:p>
        </p:txBody>
      </p:sp>
      <p:sp>
        <p:nvSpPr>
          <p:cNvPr id="28" name="27 Rectángulo"/>
          <p:cNvSpPr/>
          <p:nvPr/>
        </p:nvSpPr>
        <p:spPr>
          <a:xfrm>
            <a:off x="4682912" y="5000636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A</a:t>
            </a:r>
            <a:endParaRPr lang="es-ES" dirty="0"/>
          </a:p>
        </p:txBody>
      </p:sp>
      <p:sp>
        <p:nvSpPr>
          <p:cNvPr id="29" name="28 Flecha abajo"/>
          <p:cNvSpPr/>
          <p:nvPr/>
        </p:nvSpPr>
        <p:spPr>
          <a:xfrm>
            <a:off x="4357686" y="1785926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Flecha abajo"/>
          <p:cNvSpPr/>
          <p:nvPr/>
        </p:nvSpPr>
        <p:spPr>
          <a:xfrm>
            <a:off x="4357686" y="5143512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Flecha abajo"/>
          <p:cNvSpPr/>
          <p:nvPr/>
        </p:nvSpPr>
        <p:spPr>
          <a:xfrm>
            <a:off x="4357686" y="4000504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Flecha abajo"/>
          <p:cNvSpPr/>
          <p:nvPr/>
        </p:nvSpPr>
        <p:spPr>
          <a:xfrm>
            <a:off x="4357686" y="2786058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357290" y="1000108"/>
            <a:ext cx="6572296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PRINCIPIOS JAPONESES </a:t>
            </a:r>
            <a:endParaRPr lang="es-ES" sz="2400" b="1" dirty="0">
              <a:solidFill>
                <a:srgbClr val="00B05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714348" y="1643050"/>
            <a:ext cx="2000264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CLASIFICAR</a:t>
            </a:r>
            <a:endParaRPr lang="es-ES" dirty="0"/>
          </a:p>
        </p:txBody>
      </p:sp>
      <p:sp>
        <p:nvSpPr>
          <p:cNvPr id="8" name="7 Elipse"/>
          <p:cNvSpPr/>
          <p:nvPr/>
        </p:nvSpPr>
        <p:spPr>
          <a:xfrm>
            <a:off x="3286116" y="1643050"/>
            <a:ext cx="2428892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LIMPIAR</a:t>
            </a:r>
            <a:endParaRPr lang="es-ES" dirty="0"/>
          </a:p>
        </p:txBody>
      </p:sp>
      <p:sp>
        <p:nvSpPr>
          <p:cNvPr id="9" name="8 Elipse"/>
          <p:cNvSpPr/>
          <p:nvPr/>
        </p:nvSpPr>
        <p:spPr>
          <a:xfrm>
            <a:off x="6215074" y="1643050"/>
            <a:ext cx="207170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ORGANIZAR</a:t>
            </a:r>
            <a:endParaRPr lang="es-ES" dirty="0"/>
          </a:p>
        </p:txBody>
      </p:sp>
      <p:sp>
        <p:nvSpPr>
          <p:cNvPr id="10" name="9 Elipse"/>
          <p:cNvSpPr/>
          <p:nvPr/>
        </p:nvSpPr>
        <p:spPr>
          <a:xfrm>
            <a:off x="571472" y="4143380"/>
            <a:ext cx="228601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BIENESTAR FISICO Y MENTAL </a:t>
            </a:r>
            <a:endParaRPr lang="es-ES" dirty="0"/>
          </a:p>
        </p:txBody>
      </p:sp>
      <p:sp>
        <p:nvSpPr>
          <p:cNvPr id="11" name="10 Elipse"/>
          <p:cNvSpPr/>
          <p:nvPr/>
        </p:nvSpPr>
        <p:spPr>
          <a:xfrm>
            <a:off x="3428992" y="4143380"/>
            <a:ext cx="2286016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DISCIPLINA</a:t>
            </a:r>
            <a:endParaRPr lang="es-ES" dirty="0"/>
          </a:p>
        </p:txBody>
      </p:sp>
      <p:sp>
        <p:nvSpPr>
          <p:cNvPr id="12" name="11 Elipse"/>
          <p:cNvSpPr/>
          <p:nvPr/>
        </p:nvSpPr>
        <p:spPr>
          <a:xfrm>
            <a:off x="6429388" y="4214818"/>
            <a:ext cx="2071702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HÁBITO ASEO </a:t>
            </a:r>
            <a:endParaRPr lang="es-ES" dirty="0"/>
          </a:p>
        </p:txBody>
      </p:sp>
      <p:pic>
        <p:nvPicPr>
          <p:cNvPr id="13" name="12 Imagen" descr="http://t0.gstatic.com/images?q=tbn:ANd9GcRo9mkqYT5RCKfrAtiS3unBiNbXiGpEYgle3cZW_fZ8YIFj9yJNgw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500306"/>
            <a:ext cx="128588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13 Imagen" descr="http://t1.gstatic.com/images?q=tbn:ANd9GcTgkZiAu-O0GNPIeYIcgqY29QRFdkb3Jy88zj6YRw8_Yz1Ak3UuM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2428868"/>
            <a:ext cx="171451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15 Imagen" descr="http://t3.gstatic.com/images?q=tbn:ANd9GcTnuvJSS6m-xBfOWYqsc5RkK_LnH1e9JCIdNPEZny7gEuYxqti5oQ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5214950"/>
            <a:ext cx="142876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http://t0.gstatic.com/images?q=tbn:ANd9GcQEDCJxA7wx6rT8CpMoastv_81ydVYduV_7nOQRNxQg3D9qrf9n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5214950"/>
            <a:ext cx="2000264" cy="1348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http://t2.gstatic.com/images?q=tbn:ANd9GcQsPG5w9HQ71ePgXDutrBtuGm8RorBsR7pdM3QLi_jFnPuRgB1H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8992" y="5056351"/>
            <a:ext cx="2214578" cy="1658797"/>
          </a:xfrm>
          <a:prstGeom prst="rect">
            <a:avLst/>
          </a:prstGeom>
          <a:noFill/>
        </p:spPr>
      </p:pic>
      <p:pic>
        <p:nvPicPr>
          <p:cNvPr id="19" name="18 Imagen" descr="http://t1.gstatic.com/images?q=tbn:ANd9GcRxpYxfIdbXbg3mXdqWh_6p4kfMspLvf8CgG7ekoZ4vY68cTZe_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15074" y="2321246"/>
            <a:ext cx="2280920" cy="160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43042" y="1149478"/>
            <a:ext cx="592935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00B050"/>
                </a:solidFill>
              </a:rPr>
              <a:t>Roles y Responsabilidades</a:t>
            </a:r>
            <a:endParaRPr lang="es-ES" sz="3200" b="1" dirty="0">
              <a:solidFill>
                <a:srgbClr val="00B05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42844" y="2857496"/>
            <a:ext cx="1928826" cy="3714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Jefe del Área: </a:t>
            </a: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Responsable de garantizar la implementación de  PAZ y el cumplimiento de los principios  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357422" y="2857496"/>
            <a:ext cx="2000264" cy="3714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 smtClean="0">
              <a:solidFill>
                <a:schemeClr val="tx1"/>
              </a:solidFill>
            </a:endParaRPr>
          </a:p>
          <a:p>
            <a:pPr algn="ctr"/>
            <a:endParaRPr lang="es-ES" sz="1600" dirty="0" smtClean="0">
              <a:solidFill>
                <a:schemeClr val="tx1"/>
              </a:solidFill>
            </a:endParaRPr>
          </a:p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Líder:</a:t>
            </a:r>
          </a:p>
          <a:p>
            <a:pPr algn="ctr"/>
            <a:endParaRPr lang="es-ES" sz="1600" dirty="0" smtClean="0">
              <a:solidFill>
                <a:schemeClr val="tx1"/>
              </a:solidFill>
            </a:endParaRPr>
          </a:p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Persona que lidera y moviliza la filosofía PAS y  los P.J. sensibiliza  a las personas de las diferentes áreas  y además verifica periódicamente el cumplimiento de los principios de PAS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43438" y="2857496"/>
            <a:ext cx="2071702" cy="3714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 dirty="0" smtClean="0">
              <a:solidFill>
                <a:schemeClr val="tx1"/>
              </a:solidFill>
            </a:endParaRPr>
          </a:p>
          <a:p>
            <a:pPr algn="ctr"/>
            <a:r>
              <a:rPr lang="es-ES" sz="1500" dirty="0" smtClean="0">
                <a:solidFill>
                  <a:schemeClr val="tx1"/>
                </a:solidFill>
              </a:rPr>
              <a:t>Área Administrativa: </a:t>
            </a:r>
          </a:p>
          <a:p>
            <a:pPr algn="ctr"/>
            <a:endParaRPr lang="es-ES" sz="1500" dirty="0" smtClean="0">
              <a:solidFill>
                <a:schemeClr val="tx1"/>
              </a:solidFill>
            </a:endParaRPr>
          </a:p>
          <a:p>
            <a:pPr algn="ctr"/>
            <a:r>
              <a:rPr lang="es-ES" sz="1500" dirty="0" smtClean="0">
                <a:solidFill>
                  <a:schemeClr val="tx1"/>
                </a:solidFill>
              </a:rPr>
              <a:t>Suministra información y herramientas sobre PAS y garantiza el contacto permanente con los lideres de PAS. Verifica periódicamente el cumplimiento de los principios del programa y sus áreas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7000892" y="2857496"/>
            <a:ext cx="1928826" cy="3714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500" dirty="0" smtClean="0">
              <a:solidFill>
                <a:schemeClr val="tx1"/>
              </a:solidFill>
            </a:endParaRPr>
          </a:p>
          <a:p>
            <a:pPr algn="ctr"/>
            <a:endParaRPr lang="es-ES" sz="1500" dirty="0" smtClean="0">
              <a:solidFill>
                <a:schemeClr val="tx1"/>
              </a:solidFill>
            </a:endParaRPr>
          </a:p>
          <a:p>
            <a:pPr algn="ctr"/>
            <a:endParaRPr lang="es-ES" sz="1500" dirty="0" smtClean="0">
              <a:solidFill>
                <a:schemeClr val="tx1"/>
              </a:solidFill>
            </a:endParaRPr>
          </a:p>
          <a:p>
            <a:pPr algn="ctr"/>
            <a:r>
              <a:rPr lang="es-ES" sz="1500" dirty="0" smtClean="0">
                <a:solidFill>
                  <a:schemeClr val="tx1"/>
                </a:solidFill>
              </a:rPr>
              <a:t>C/  Comerciante: </a:t>
            </a:r>
          </a:p>
          <a:p>
            <a:pPr algn="ctr"/>
            <a:endParaRPr lang="es-ES" sz="1500" dirty="0" smtClean="0">
              <a:solidFill>
                <a:schemeClr val="tx1"/>
              </a:solidFill>
            </a:endParaRPr>
          </a:p>
          <a:p>
            <a:pPr algn="ctr"/>
            <a:r>
              <a:rPr lang="es-ES" sz="1500" dirty="0" smtClean="0">
                <a:solidFill>
                  <a:schemeClr val="tx1"/>
                </a:solidFill>
              </a:rPr>
              <a:t>Implementa PAS y cumple sus principios. También identifica oportunidades de mejora y propone soluciones. Sera identificador de buenas practicas y las comparte</a:t>
            </a:r>
          </a:p>
        </p:txBody>
      </p:sp>
      <p:pic>
        <p:nvPicPr>
          <p:cNvPr id="9" name="8 Imagen" descr="http://t2.gstatic.com/images?q=tbn:ANd9GcS0ho6NxwelHnCJ1gldnCJfr4MbAIwAoNGcxCJv3OA_4VAvdx9h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71678"/>
            <a:ext cx="135732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 descr="http://t0.gstatic.com/images?q=tbn:ANd9GcRq-9gPcfMu56YTGCprNG5kemGRGXaXnc6EsE2sQ78DKhi1d8ocjw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000240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11 Imagen" descr="http://t2.gstatic.com/images?q=tbn:ANd9GcTAnC1KIHZkZVnFVV56IV9L87R23-zQgqt-NhSDgHjay8Ldo5Kz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1857364"/>
            <a:ext cx="135732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12 Imagen" descr="http://www.superaciontotal.com/wp-content/uploads/2011/12/man-with-dollar-sign-01-150x150.pn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6644" y="2000240"/>
            <a:ext cx="1429385" cy="142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85786" y="2071678"/>
            <a:ext cx="2214578" cy="2286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s-ES" dirty="0" smtClean="0">
                <a:solidFill>
                  <a:schemeClr val="tx1"/>
                </a:solidFill>
              </a:rPr>
              <a:t>Selección del Líder de filosofía PAS</a:t>
            </a:r>
          </a:p>
          <a:p>
            <a:pPr marL="342900" indent="-342900">
              <a:buAutoNum type="arabicPeriod"/>
            </a:pPr>
            <a:endParaRPr lang="es-ES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endParaRPr lang="es-ES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endParaRPr lang="es-ES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500430" y="2071678"/>
            <a:ext cx="2214578" cy="2286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>
                <a:solidFill>
                  <a:schemeClr val="tx1"/>
                </a:solidFill>
              </a:rPr>
              <a:t>2.  Capacitación</a:t>
            </a:r>
          </a:p>
          <a:p>
            <a:endParaRPr lang="es-ES" dirty="0" smtClean="0">
              <a:solidFill>
                <a:schemeClr val="tx1"/>
              </a:solidFill>
            </a:endParaRPr>
          </a:p>
          <a:p>
            <a:endParaRPr lang="es-ES" dirty="0" smtClean="0">
              <a:solidFill>
                <a:schemeClr val="tx1"/>
              </a:solidFill>
            </a:endParaRPr>
          </a:p>
          <a:p>
            <a:endParaRPr lang="es-ES" dirty="0" smtClean="0">
              <a:solidFill>
                <a:schemeClr val="tx1"/>
              </a:solidFill>
            </a:endParaRPr>
          </a:p>
          <a:p>
            <a:endParaRPr lang="es-ES" dirty="0" smtClean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85984" y="4714884"/>
            <a:ext cx="2214578" cy="1928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4. Sostenibilidad</a:t>
            </a: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929190" y="4714884"/>
            <a:ext cx="2214578" cy="1928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5.  Evaluación</a:t>
            </a: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143636" y="2071678"/>
            <a:ext cx="2214578" cy="2286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es-ES" dirty="0" smtClean="0">
                <a:solidFill>
                  <a:schemeClr val="tx1"/>
                </a:solidFill>
              </a:rPr>
              <a:t>3.  Implementación    </a:t>
            </a:r>
          </a:p>
          <a:p>
            <a:pPr marL="342900" indent="-342900"/>
            <a:r>
              <a:rPr lang="es-ES" dirty="0" smtClean="0">
                <a:solidFill>
                  <a:schemeClr val="tx1"/>
                </a:solidFill>
              </a:rPr>
              <a:t>      Ruta PAS con P.J</a:t>
            </a:r>
          </a:p>
          <a:p>
            <a:endParaRPr lang="es-ES" dirty="0" smtClean="0">
              <a:solidFill>
                <a:schemeClr val="tx1"/>
              </a:solidFill>
            </a:endParaRPr>
          </a:p>
          <a:p>
            <a:endParaRPr lang="es-ES" dirty="0" smtClean="0">
              <a:solidFill>
                <a:schemeClr val="tx1"/>
              </a:solidFill>
            </a:endParaRPr>
          </a:p>
          <a:p>
            <a:endParaRPr lang="es-ES" dirty="0" smtClean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167380" y="1201151"/>
            <a:ext cx="48447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00B050"/>
                </a:solidFill>
              </a:rPr>
              <a:t>¿Cómo lo implementamos?</a:t>
            </a:r>
            <a:endParaRPr lang="es-ES" sz="3200" b="1" dirty="0">
              <a:solidFill>
                <a:srgbClr val="00B050"/>
              </a:solidFill>
            </a:endParaRPr>
          </a:p>
        </p:txBody>
      </p:sp>
      <p:pic>
        <p:nvPicPr>
          <p:cNvPr id="9" name="8 Imagen" descr="http://t1.gstatic.com/images?q=tbn:ANd9GcQYDbXqP7hkBsD_nVvLkXZJWDJcMbvYQrTM1dZZqkrHKs_kVkEu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000372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 descr="http://t0.gstatic.com/images?q=tbn:ANd9GcRyv5_nmmryUp6k2OsiDH2VE-r7tartk96RnZbvDo6nHa02onBpL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928934"/>
            <a:ext cx="178595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11 Imagen" descr="http://www.cefe.gva.es/eva/images/evaluacion/evalua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5572140"/>
            <a:ext cx="78581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12 Imagen" descr="http://t1.gstatic.com/images?q=tbn:ANd9GcTGPlBjJ-ucLC3m0yxdOXMRIg6DnwkAhirBF1ljQWcWKFTj2H1P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5357826"/>
            <a:ext cx="1143008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13 Imagen" descr="http://t1.gstatic.com/images?q=tbn:ANd9GcT4kR7bkyu0dEDPpVGHd1w7W1o7ybISVp3i8GYeiAKlOWw6u68z0w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57950" y="2857496"/>
            <a:ext cx="185738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14348" y="3643314"/>
            <a:ext cx="185738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Administrador</a:t>
            </a:r>
          </a:p>
          <a:p>
            <a:pPr algn="ctr"/>
            <a:r>
              <a:rPr lang="es-ES" dirty="0" smtClean="0"/>
              <a:t>(Bienestar Social)  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3500430" y="2571744"/>
            <a:ext cx="171451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Líder PAS (1 Comerciante x sector)</a:t>
            </a:r>
            <a:endParaRPr lang="es-ES" dirty="0"/>
          </a:p>
        </p:txBody>
      </p:sp>
      <p:sp>
        <p:nvSpPr>
          <p:cNvPr id="10" name="9 Elipse"/>
          <p:cNvSpPr/>
          <p:nvPr/>
        </p:nvSpPr>
        <p:spPr>
          <a:xfrm>
            <a:off x="6357950" y="2571744"/>
            <a:ext cx="200026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Comerciante</a:t>
            </a:r>
            <a:endParaRPr lang="es-ES" dirty="0"/>
          </a:p>
        </p:txBody>
      </p:sp>
      <p:sp>
        <p:nvSpPr>
          <p:cNvPr id="11" name="10 Elipse"/>
          <p:cNvSpPr/>
          <p:nvPr/>
        </p:nvSpPr>
        <p:spPr>
          <a:xfrm>
            <a:off x="6429388" y="3286124"/>
            <a:ext cx="200026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Comerciante</a:t>
            </a:r>
            <a:endParaRPr lang="es-ES" dirty="0"/>
          </a:p>
        </p:txBody>
      </p:sp>
      <p:sp>
        <p:nvSpPr>
          <p:cNvPr id="12" name="11 Elipse"/>
          <p:cNvSpPr/>
          <p:nvPr/>
        </p:nvSpPr>
        <p:spPr>
          <a:xfrm>
            <a:off x="6357950" y="4143380"/>
            <a:ext cx="200026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Comerciante </a:t>
            </a:r>
            <a:endParaRPr lang="es-ES" dirty="0"/>
          </a:p>
        </p:txBody>
      </p:sp>
      <p:sp>
        <p:nvSpPr>
          <p:cNvPr id="16" name="15 Elipse"/>
          <p:cNvSpPr/>
          <p:nvPr/>
        </p:nvSpPr>
        <p:spPr>
          <a:xfrm>
            <a:off x="6429388" y="4857760"/>
            <a:ext cx="200026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Comerciante </a:t>
            </a:r>
            <a:endParaRPr lang="es-ES" dirty="0"/>
          </a:p>
        </p:txBody>
      </p:sp>
      <p:sp>
        <p:nvSpPr>
          <p:cNvPr id="17" name="16 Elipse"/>
          <p:cNvSpPr/>
          <p:nvPr/>
        </p:nvSpPr>
        <p:spPr>
          <a:xfrm>
            <a:off x="6500826" y="5786454"/>
            <a:ext cx="200026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Comerciante  </a:t>
            </a:r>
            <a:endParaRPr lang="es-ES" dirty="0"/>
          </a:p>
        </p:txBody>
      </p:sp>
      <p:sp>
        <p:nvSpPr>
          <p:cNvPr id="19" name="18 Rectángulo"/>
          <p:cNvSpPr/>
          <p:nvPr/>
        </p:nvSpPr>
        <p:spPr>
          <a:xfrm>
            <a:off x="3500430" y="3429000"/>
            <a:ext cx="171451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Jefe (Diferentes áreas de Coomerca) </a:t>
            </a:r>
            <a:endParaRPr lang="es-ES" dirty="0"/>
          </a:p>
        </p:txBody>
      </p:sp>
      <p:sp>
        <p:nvSpPr>
          <p:cNvPr id="20" name="19 Rectángulo"/>
          <p:cNvSpPr/>
          <p:nvPr/>
        </p:nvSpPr>
        <p:spPr>
          <a:xfrm>
            <a:off x="3500430" y="4286256"/>
            <a:ext cx="171451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Líder  </a:t>
            </a:r>
            <a:endParaRPr lang="es-ES" dirty="0"/>
          </a:p>
        </p:txBody>
      </p:sp>
      <p:sp>
        <p:nvSpPr>
          <p:cNvPr id="21" name="20 Rectángulo"/>
          <p:cNvSpPr/>
          <p:nvPr/>
        </p:nvSpPr>
        <p:spPr>
          <a:xfrm>
            <a:off x="3571868" y="5143512"/>
            <a:ext cx="171451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Jefe </a:t>
            </a:r>
            <a:endParaRPr lang="es-ES" dirty="0"/>
          </a:p>
        </p:txBody>
      </p:sp>
      <p:cxnSp>
        <p:nvCxnSpPr>
          <p:cNvPr id="23" name="22 Conector recto de flecha"/>
          <p:cNvCxnSpPr/>
          <p:nvPr/>
        </p:nvCxnSpPr>
        <p:spPr>
          <a:xfrm flipV="1">
            <a:off x="2571736" y="3000372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rot="16200000" flipH="1">
            <a:off x="2536017" y="4321975"/>
            <a:ext cx="100013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2000232" y="1344027"/>
            <a:ext cx="53020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00B050"/>
                </a:solidFill>
              </a:rPr>
              <a:t>Esquema de Relacionamiento </a:t>
            </a:r>
            <a:endParaRPr lang="es-ES" sz="3200" b="1" dirty="0">
              <a:solidFill>
                <a:srgbClr val="00B050"/>
              </a:solidFill>
            </a:endParaRPr>
          </a:p>
        </p:txBody>
      </p:sp>
      <p:cxnSp>
        <p:nvCxnSpPr>
          <p:cNvPr id="28" name="27 Conector recto de flecha"/>
          <p:cNvCxnSpPr>
            <a:stCxn id="5" idx="3"/>
          </p:cNvCxnSpPr>
          <p:nvPr/>
        </p:nvCxnSpPr>
        <p:spPr>
          <a:xfrm flipV="1">
            <a:off x="5214942" y="2714621"/>
            <a:ext cx="1071570" cy="250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stCxn id="10" idx="2"/>
          </p:cNvCxnSpPr>
          <p:nvPr/>
        </p:nvCxnSpPr>
        <p:spPr>
          <a:xfrm rot="10800000" flipV="1">
            <a:off x="5214942" y="2786058"/>
            <a:ext cx="1143008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flipV="1">
            <a:off x="5214942" y="3500438"/>
            <a:ext cx="114300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>
            <a:off x="5286380" y="3000372"/>
            <a:ext cx="107157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>
            <a:stCxn id="20" idx="3"/>
            <a:endCxn id="12" idx="2"/>
          </p:cNvCxnSpPr>
          <p:nvPr/>
        </p:nvCxnSpPr>
        <p:spPr>
          <a:xfrm flipV="1">
            <a:off x="5214942" y="4357694"/>
            <a:ext cx="1143008" cy="250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>
            <a:endCxn id="16" idx="2"/>
          </p:cNvCxnSpPr>
          <p:nvPr/>
        </p:nvCxnSpPr>
        <p:spPr>
          <a:xfrm>
            <a:off x="5072066" y="4643446"/>
            <a:ext cx="135732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>
            <a:stCxn id="21" idx="3"/>
            <a:endCxn id="16" idx="2"/>
          </p:cNvCxnSpPr>
          <p:nvPr/>
        </p:nvCxnSpPr>
        <p:spPr>
          <a:xfrm flipV="1">
            <a:off x="5286380" y="5072074"/>
            <a:ext cx="1143008" cy="3929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>
            <a:stCxn id="21" idx="3"/>
            <a:endCxn id="17" idx="2"/>
          </p:cNvCxnSpPr>
          <p:nvPr/>
        </p:nvCxnSpPr>
        <p:spPr>
          <a:xfrm>
            <a:off x="5286380" y="5464983"/>
            <a:ext cx="1214446" cy="535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/>
          <p:nvPr/>
        </p:nvCxnSpPr>
        <p:spPr>
          <a:xfrm>
            <a:off x="5143504" y="4714884"/>
            <a:ext cx="1500198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>
            <a:stCxn id="21" idx="3"/>
          </p:cNvCxnSpPr>
          <p:nvPr/>
        </p:nvCxnSpPr>
        <p:spPr>
          <a:xfrm flipV="1">
            <a:off x="5286380" y="4429132"/>
            <a:ext cx="1214446" cy="10358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2500298" y="2214554"/>
            <a:ext cx="5786478" cy="4011618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es-ES" sz="2000" dirty="0" smtClean="0">
                <a:cs typeface="Arial" pitchFamily="34" charset="0"/>
              </a:rPr>
              <a:t>•Es una metodología fácil de implementar</a:t>
            </a:r>
            <a:br>
              <a:rPr lang="es-ES" sz="2000" dirty="0" smtClean="0">
                <a:cs typeface="Arial" pitchFamily="34" charset="0"/>
              </a:rPr>
            </a:br>
            <a:r>
              <a:rPr lang="es-ES" sz="2000" dirty="0" smtClean="0">
                <a:cs typeface="Arial" pitchFamily="34" charset="0"/>
              </a:rPr>
              <a:t>•Toda la Comunidad Plaza aportando a la eficiencia en </a:t>
            </a:r>
            <a:br>
              <a:rPr lang="es-ES" sz="2000" dirty="0" smtClean="0">
                <a:cs typeface="Arial" pitchFamily="34" charset="0"/>
              </a:rPr>
            </a:br>
            <a:r>
              <a:rPr lang="es-ES" sz="2000" dirty="0" smtClean="0">
                <a:cs typeface="Arial" pitchFamily="34" charset="0"/>
              </a:rPr>
              <a:t>   procesos de actividades diarias</a:t>
            </a:r>
            <a:br>
              <a:rPr lang="es-ES" sz="2000" dirty="0" smtClean="0">
                <a:cs typeface="Arial" pitchFamily="34" charset="0"/>
              </a:rPr>
            </a:br>
            <a:r>
              <a:rPr lang="es-ES" sz="2000" dirty="0" smtClean="0">
                <a:cs typeface="Arial" pitchFamily="34" charset="0"/>
              </a:rPr>
              <a:t>•Ambiente de Trabajo Sano </a:t>
            </a:r>
            <a:br>
              <a:rPr lang="es-ES" sz="2000" dirty="0" smtClean="0">
                <a:cs typeface="Arial" pitchFamily="34" charset="0"/>
              </a:rPr>
            </a:br>
            <a:r>
              <a:rPr lang="es-ES" sz="2000" dirty="0" smtClean="0">
                <a:cs typeface="Arial" pitchFamily="34" charset="0"/>
              </a:rPr>
              <a:t>•Aumento de Ingresos y clientes satisfechos</a:t>
            </a:r>
            <a:br>
              <a:rPr lang="es-ES" sz="2000" dirty="0" smtClean="0">
                <a:cs typeface="Arial" pitchFamily="34" charset="0"/>
              </a:rPr>
            </a:br>
            <a:r>
              <a:rPr lang="es-ES" sz="2000" dirty="0" smtClean="0">
                <a:cs typeface="Arial" pitchFamily="34" charset="0"/>
              </a:rPr>
              <a:t>•Manejo Adecuado de Residuos  (contribuye al </a:t>
            </a:r>
            <a:br>
              <a:rPr lang="es-ES" sz="2000" dirty="0" smtClean="0">
                <a:cs typeface="Arial" pitchFamily="34" charset="0"/>
              </a:rPr>
            </a:br>
            <a:r>
              <a:rPr lang="es-ES" sz="2000" dirty="0" smtClean="0">
                <a:cs typeface="Arial" pitchFamily="34" charset="0"/>
              </a:rPr>
              <a:t>   mejoramiento del medio ambiente) </a:t>
            </a:r>
            <a:br>
              <a:rPr lang="es-ES" sz="2000" dirty="0" smtClean="0">
                <a:cs typeface="Arial" pitchFamily="34" charset="0"/>
              </a:rPr>
            </a:br>
            <a:r>
              <a:rPr lang="es-ES" sz="2000" dirty="0" smtClean="0">
                <a:cs typeface="Arial" pitchFamily="34" charset="0"/>
              </a:rPr>
              <a:t>•Apoyo al mantenimiento y buen uso de las </a:t>
            </a:r>
            <a:br>
              <a:rPr lang="es-ES" sz="2000" dirty="0" smtClean="0">
                <a:cs typeface="Arial" pitchFamily="34" charset="0"/>
              </a:rPr>
            </a:br>
            <a:r>
              <a:rPr lang="es-ES" sz="2000" dirty="0" smtClean="0">
                <a:cs typeface="Arial" pitchFamily="34" charset="0"/>
              </a:rPr>
              <a:t>   instalaciones de la Plaza</a:t>
            </a:r>
            <a:br>
              <a:rPr lang="es-ES" sz="2000" dirty="0" smtClean="0">
                <a:cs typeface="Arial" pitchFamily="34" charset="0"/>
              </a:rPr>
            </a:br>
            <a:r>
              <a:rPr lang="es-ES" sz="2000" dirty="0" smtClean="0">
                <a:cs typeface="Arial" pitchFamily="34" charset="0"/>
              </a:rPr>
              <a:t>•Tener el reconocimiento como una de las mejores </a:t>
            </a:r>
            <a:br>
              <a:rPr lang="es-ES" sz="2000" dirty="0" smtClean="0">
                <a:cs typeface="Arial" pitchFamily="34" charset="0"/>
              </a:rPr>
            </a:br>
            <a:r>
              <a:rPr lang="es-ES" sz="2000" dirty="0" smtClean="0">
                <a:cs typeface="Arial" pitchFamily="34" charset="0"/>
              </a:rPr>
              <a:t>   Plazas</a:t>
            </a:r>
            <a:br>
              <a:rPr lang="es-ES" sz="2000" dirty="0" smtClean="0">
                <a:cs typeface="Arial" pitchFamily="34" charset="0"/>
              </a:rPr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</p:txBody>
      </p:sp>
      <p:pic>
        <p:nvPicPr>
          <p:cNvPr id="4" name="3 Imagen" descr="http://www.superaciontotal.com/wp-content/uploads/2011/12/man-with-check-sign-01-150x150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357430"/>
            <a:ext cx="250029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2000232" y="1344027"/>
            <a:ext cx="427514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00B050"/>
                </a:solidFill>
              </a:rPr>
              <a:t>Beneficios Filosofía PAS</a:t>
            </a:r>
            <a:endParaRPr lang="es-ES" sz="32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243</Words>
  <Application>Microsoft Office PowerPoint</Application>
  <PresentationFormat>Presentación en pantalla (4:3)</PresentationFormat>
  <Paragraphs>86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•Es una metodología fácil de implementar •Toda la Comunidad Plaza aportando a la eficiencia en     procesos de actividades diarias •Ambiente de Trabajo Sano  •Aumento de Ingresos y clientes satisfechos •Manejo Adecuado de Residuos  (contribuye al     mejoramiento del medio ambiente)  •Apoyo al mantenimiento y buen uso de las     instalaciones de la Plaza •Tener el reconocimiento como una de las mejores     Plazas           </vt:lpstr>
    </vt:vector>
  </TitlesOfParts>
  <Company>BTARSOCIAL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COOMERCA</dc:creator>
  <cp:lastModifiedBy>Mercadeo</cp:lastModifiedBy>
  <cp:revision>125</cp:revision>
  <dcterms:created xsi:type="dcterms:W3CDTF">2012-10-16T13:37:57Z</dcterms:created>
  <dcterms:modified xsi:type="dcterms:W3CDTF">2012-11-19T16:30:59Z</dcterms:modified>
</cp:coreProperties>
</file>